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61" r:id="rId4"/>
    <p:sldId id="262" r:id="rId5"/>
    <p:sldId id="267" r:id="rId6"/>
    <p:sldId id="264" r:id="rId7"/>
    <p:sldId id="280" r:id="rId8"/>
    <p:sldId id="266" r:id="rId9"/>
    <p:sldId id="281" r:id="rId10"/>
    <p:sldId id="273" r:id="rId11"/>
    <p:sldId id="274" r:id="rId12"/>
    <p:sldId id="275" r:id="rId13"/>
    <p:sldId id="276" r:id="rId14"/>
    <p:sldId id="270" r:id="rId15"/>
    <p:sldId id="271" r:id="rId16"/>
    <p:sldId id="272" r:id="rId17"/>
    <p:sldId id="277" r:id="rId18"/>
    <p:sldId id="278" r:id="rId19"/>
    <p:sldId id="279" r:id="rId20"/>
    <p:sldId id="268" r:id="rId21"/>
    <p:sldId id="269" r:id="rId22"/>
    <p:sldId id="265" r:id="rId23"/>
    <p:sldId id="26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1312779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1891303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33853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2362041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39166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3874367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122531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3035979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2888386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8A273F-AF48-4023-8883-173471D98016}" type="datetimeFigureOut">
              <a:rPr lang="en-IN" smtClean="0"/>
              <a:t>30-07-2021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181378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8A273F-AF48-4023-8883-173471D98016}" type="datetimeFigureOut">
              <a:rPr lang="en-IN" smtClean="0"/>
              <a:t>30-07-2021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239877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8A273F-AF48-4023-8883-173471D98016}" type="datetimeFigureOut">
              <a:rPr lang="en-IN" smtClean="0"/>
              <a:t>30-07-2021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376453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8A273F-AF48-4023-8883-173471D98016}" type="datetimeFigureOut">
              <a:rPr lang="en-IN" smtClean="0"/>
              <a:t>30-07-2021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3344933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8A273F-AF48-4023-8883-173471D98016}" type="datetimeFigureOut">
              <a:rPr lang="en-IN" smtClean="0"/>
              <a:t>30-07-2021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1380168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8A273F-AF48-4023-8883-173471D98016}" type="datetimeFigureOut">
              <a:rPr lang="en-IN" smtClean="0"/>
              <a:t>30-07-2021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748922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8A273F-AF48-4023-8883-173471D98016}" type="datetimeFigureOut">
              <a:rPr lang="en-IN" smtClean="0"/>
              <a:t>30-07-2021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EB7C01F-C3D4-4AEB-AC56-61EAE85D2432}" type="slidenum">
              <a:rPr lang="en-IN" smtClean="0"/>
              <a:t>‹#›</a:t>
            </a:fld>
            <a:endParaRPr lang="en-IN"/>
          </a:p>
        </p:txBody>
      </p:sp>
    </p:spTree>
    <p:extLst>
      <p:ext uri="{BB962C8B-B14F-4D97-AF65-F5344CB8AC3E}">
        <p14:creationId xmlns:p14="http://schemas.microsoft.com/office/powerpoint/2010/main" val="686837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E8A273F-AF48-4023-8883-173471D98016}" type="datetimeFigureOut">
              <a:rPr lang="en-IN" smtClean="0"/>
              <a:t>30-07-2021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B7C01F-C3D4-4AEB-AC56-61EAE85D2432}" type="slidenum">
              <a:rPr lang="en-IN" smtClean="0"/>
              <a:t>‹#›</a:t>
            </a:fld>
            <a:endParaRPr lang="en-IN"/>
          </a:p>
        </p:txBody>
      </p:sp>
    </p:spTree>
    <p:extLst>
      <p:ext uri="{BB962C8B-B14F-4D97-AF65-F5344CB8AC3E}">
        <p14:creationId xmlns:p14="http://schemas.microsoft.com/office/powerpoint/2010/main" val="1176456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9E20D-167A-470A-AC57-71084DE20243}"/>
              </a:ext>
            </a:extLst>
          </p:cNvPr>
          <p:cNvSpPr>
            <a:spLocks noGrp="1"/>
          </p:cNvSpPr>
          <p:nvPr>
            <p:ph type="ctrTitle"/>
          </p:nvPr>
        </p:nvSpPr>
        <p:spPr>
          <a:xfrm>
            <a:off x="521645" y="1748901"/>
            <a:ext cx="9749818" cy="2814221"/>
          </a:xfrm>
        </p:spPr>
        <p:txBody>
          <a:bodyPr/>
          <a:lstStyle/>
          <a:p>
            <a:pPr algn="l"/>
            <a:r>
              <a:rPr lang="en-US" sz="4400" b="1" dirty="0"/>
              <a:t>BRAIN TUMOR IMAGE CLASSIFICATION USING IBM WATSON STUDIO</a:t>
            </a:r>
            <a:br>
              <a:rPr lang="en-US" sz="4400" b="1" dirty="0"/>
            </a:br>
            <a:endParaRPr lang="en-IN" sz="4400" dirty="0"/>
          </a:p>
        </p:txBody>
      </p:sp>
    </p:spTree>
    <p:extLst>
      <p:ext uri="{BB962C8B-B14F-4D97-AF65-F5344CB8AC3E}">
        <p14:creationId xmlns:p14="http://schemas.microsoft.com/office/powerpoint/2010/main" val="3359435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DB7C-6809-47C9-9D69-0E0EC46E6FD7}"/>
              </a:ext>
            </a:extLst>
          </p:cNvPr>
          <p:cNvSpPr>
            <a:spLocks noGrp="1"/>
          </p:cNvSpPr>
          <p:nvPr>
            <p:ph type="title"/>
          </p:nvPr>
        </p:nvSpPr>
        <p:spPr/>
        <p:txBody>
          <a:bodyPr/>
          <a:lstStyle/>
          <a:p>
            <a:r>
              <a:rPr lang="en-IN" dirty="0"/>
              <a:t>MODEL BUILDING </a:t>
            </a:r>
          </a:p>
        </p:txBody>
      </p:sp>
      <p:pic>
        <p:nvPicPr>
          <p:cNvPr id="5" name="Content Placeholder 4">
            <a:extLst>
              <a:ext uri="{FF2B5EF4-FFF2-40B4-BE49-F238E27FC236}">
                <a16:creationId xmlns:a16="http://schemas.microsoft.com/office/drawing/2014/main" id="{D1A72438-47EB-4A21-B184-F0C3EEFDAC71}"/>
              </a:ext>
            </a:extLst>
          </p:cNvPr>
          <p:cNvPicPr>
            <a:picLocks noGrp="1" noChangeAspect="1"/>
          </p:cNvPicPr>
          <p:nvPr>
            <p:ph idx="1"/>
          </p:nvPr>
        </p:nvPicPr>
        <p:blipFill rotWithShape="1">
          <a:blip r:embed="rId2"/>
          <a:srcRect l="12753" t="21415" r="14428" b="4252"/>
          <a:stretch/>
        </p:blipFill>
        <p:spPr>
          <a:xfrm>
            <a:off x="1071239" y="1553592"/>
            <a:ext cx="7184994" cy="4125658"/>
          </a:xfrm>
        </p:spPr>
      </p:pic>
    </p:spTree>
    <p:extLst>
      <p:ext uri="{BB962C8B-B14F-4D97-AF65-F5344CB8AC3E}">
        <p14:creationId xmlns:p14="http://schemas.microsoft.com/office/powerpoint/2010/main" val="195432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8102E2-864C-46B3-9030-E3DFCE8D40BA}"/>
              </a:ext>
            </a:extLst>
          </p:cNvPr>
          <p:cNvPicPr>
            <a:picLocks noGrp="1" noChangeAspect="1"/>
          </p:cNvPicPr>
          <p:nvPr>
            <p:ph idx="1"/>
          </p:nvPr>
        </p:nvPicPr>
        <p:blipFill rotWithShape="1">
          <a:blip r:embed="rId2"/>
          <a:srcRect l="12754" t="21415" r="14170" b="4252"/>
          <a:stretch/>
        </p:blipFill>
        <p:spPr>
          <a:xfrm>
            <a:off x="772358" y="1178511"/>
            <a:ext cx="7866326" cy="4500978"/>
          </a:xfrm>
        </p:spPr>
      </p:pic>
    </p:spTree>
    <p:extLst>
      <p:ext uri="{BB962C8B-B14F-4D97-AF65-F5344CB8AC3E}">
        <p14:creationId xmlns:p14="http://schemas.microsoft.com/office/powerpoint/2010/main" val="4133201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C802039-0328-4857-B462-CCCCF078245B}"/>
              </a:ext>
            </a:extLst>
          </p:cNvPr>
          <p:cNvPicPr>
            <a:picLocks noGrp="1" noChangeAspect="1"/>
          </p:cNvPicPr>
          <p:nvPr>
            <p:ph idx="1"/>
          </p:nvPr>
        </p:nvPicPr>
        <p:blipFill rotWithShape="1">
          <a:blip r:embed="rId2"/>
          <a:srcRect l="16227" t="20271" r="13785" b="5395"/>
          <a:stretch/>
        </p:blipFill>
        <p:spPr>
          <a:xfrm>
            <a:off x="1260629" y="1592628"/>
            <a:ext cx="6533965" cy="3903564"/>
          </a:xfrm>
        </p:spPr>
      </p:pic>
    </p:spTree>
    <p:extLst>
      <p:ext uri="{BB962C8B-B14F-4D97-AF65-F5344CB8AC3E}">
        <p14:creationId xmlns:p14="http://schemas.microsoft.com/office/powerpoint/2010/main" val="3315780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9B04CA-14C3-4E67-858E-49077800B2F4}"/>
              </a:ext>
            </a:extLst>
          </p:cNvPr>
          <p:cNvPicPr>
            <a:picLocks noGrp="1" noChangeAspect="1"/>
          </p:cNvPicPr>
          <p:nvPr>
            <p:ph idx="1"/>
          </p:nvPr>
        </p:nvPicPr>
        <p:blipFill rotWithShape="1">
          <a:blip r:embed="rId2"/>
          <a:srcRect l="12624" t="21186" r="15071" b="4938"/>
          <a:stretch/>
        </p:blipFill>
        <p:spPr>
          <a:xfrm>
            <a:off x="1136342" y="994299"/>
            <a:ext cx="8001339" cy="4598633"/>
          </a:xfrm>
        </p:spPr>
      </p:pic>
    </p:spTree>
    <p:extLst>
      <p:ext uri="{BB962C8B-B14F-4D97-AF65-F5344CB8AC3E}">
        <p14:creationId xmlns:p14="http://schemas.microsoft.com/office/powerpoint/2010/main" val="2533388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A36A-78B8-4B31-9CD8-1814B8791C55}"/>
              </a:ext>
            </a:extLst>
          </p:cNvPr>
          <p:cNvSpPr>
            <a:spLocks noGrp="1"/>
          </p:cNvSpPr>
          <p:nvPr>
            <p:ph type="title"/>
          </p:nvPr>
        </p:nvSpPr>
        <p:spPr/>
        <p:txBody>
          <a:bodyPr/>
          <a:lstStyle/>
          <a:p>
            <a:r>
              <a:rPr lang="en-IN" dirty="0"/>
              <a:t>TESTING MODEL</a:t>
            </a:r>
          </a:p>
        </p:txBody>
      </p:sp>
      <p:pic>
        <p:nvPicPr>
          <p:cNvPr id="5" name="Content Placeholder 4">
            <a:extLst>
              <a:ext uri="{FF2B5EF4-FFF2-40B4-BE49-F238E27FC236}">
                <a16:creationId xmlns:a16="http://schemas.microsoft.com/office/drawing/2014/main" id="{42685BB4-E330-4F0F-BB78-24BC406FBC94}"/>
              </a:ext>
            </a:extLst>
          </p:cNvPr>
          <p:cNvPicPr>
            <a:picLocks noGrp="1" noChangeAspect="1"/>
          </p:cNvPicPr>
          <p:nvPr>
            <p:ph idx="1"/>
          </p:nvPr>
        </p:nvPicPr>
        <p:blipFill rotWithShape="1">
          <a:blip r:embed="rId2"/>
          <a:srcRect l="11595" t="20499" r="14042" b="6013"/>
          <a:stretch/>
        </p:blipFill>
        <p:spPr>
          <a:xfrm>
            <a:off x="964706" y="1811045"/>
            <a:ext cx="6624814" cy="3682616"/>
          </a:xfrm>
        </p:spPr>
      </p:pic>
    </p:spTree>
    <p:extLst>
      <p:ext uri="{BB962C8B-B14F-4D97-AF65-F5344CB8AC3E}">
        <p14:creationId xmlns:p14="http://schemas.microsoft.com/office/powerpoint/2010/main" val="4261855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160297-3718-46B3-95ED-777A6269AB1E}"/>
              </a:ext>
            </a:extLst>
          </p:cNvPr>
          <p:cNvPicPr>
            <a:picLocks noGrp="1" noChangeAspect="1"/>
          </p:cNvPicPr>
          <p:nvPr>
            <p:ph idx="1"/>
          </p:nvPr>
        </p:nvPicPr>
        <p:blipFill rotWithShape="1">
          <a:blip r:embed="rId2"/>
          <a:srcRect l="11789" t="21292" r="14665" b="7444"/>
          <a:stretch/>
        </p:blipFill>
        <p:spPr>
          <a:xfrm>
            <a:off x="5011972" y="1647620"/>
            <a:ext cx="4375898" cy="3181831"/>
          </a:xfrm>
        </p:spPr>
      </p:pic>
      <p:pic>
        <p:nvPicPr>
          <p:cNvPr id="7" name="Picture 6">
            <a:extLst>
              <a:ext uri="{FF2B5EF4-FFF2-40B4-BE49-F238E27FC236}">
                <a16:creationId xmlns:a16="http://schemas.microsoft.com/office/drawing/2014/main" id="{9E474A16-A960-43B7-9115-BE410BA5BEDC}"/>
              </a:ext>
            </a:extLst>
          </p:cNvPr>
          <p:cNvPicPr>
            <a:picLocks noChangeAspect="1"/>
          </p:cNvPicPr>
          <p:nvPr/>
        </p:nvPicPr>
        <p:blipFill rotWithShape="1">
          <a:blip r:embed="rId3"/>
          <a:srcRect l="13225" t="23183" r="14093" b="4795"/>
          <a:stretch/>
        </p:blipFill>
        <p:spPr>
          <a:xfrm>
            <a:off x="616184" y="1570532"/>
            <a:ext cx="4375897" cy="3258920"/>
          </a:xfrm>
          <a:prstGeom prst="rect">
            <a:avLst/>
          </a:prstGeom>
        </p:spPr>
      </p:pic>
    </p:spTree>
    <p:extLst>
      <p:ext uri="{BB962C8B-B14F-4D97-AF65-F5344CB8AC3E}">
        <p14:creationId xmlns:p14="http://schemas.microsoft.com/office/powerpoint/2010/main" val="590665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A522-AC90-46E9-AEC8-222CBCC8FD39}"/>
              </a:ext>
            </a:extLst>
          </p:cNvPr>
          <p:cNvSpPr>
            <a:spLocks noGrp="1"/>
          </p:cNvSpPr>
          <p:nvPr>
            <p:ph type="title"/>
          </p:nvPr>
        </p:nvSpPr>
        <p:spPr/>
        <p:txBody>
          <a:bodyPr/>
          <a:lstStyle/>
          <a:p>
            <a:r>
              <a:rPr lang="en-IN" dirty="0"/>
              <a:t>MODEL EVALUATION</a:t>
            </a:r>
          </a:p>
        </p:txBody>
      </p:sp>
      <p:pic>
        <p:nvPicPr>
          <p:cNvPr id="5" name="Content Placeholder 4">
            <a:extLst>
              <a:ext uri="{FF2B5EF4-FFF2-40B4-BE49-F238E27FC236}">
                <a16:creationId xmlns:a16="http://schemas.microsoft.com/office/drawing/2014/main" id="{841D89A2-5668-409D-9E41-1A7F75A4653D}"/>
              </a:ext>
            </a:extLst>
          </p:cNvPr>
          <p:cNvPicPr>
            <a:picLocks noGrp="1" noChangeAspect="1"/>
          </p:cNvPicPr>
          <p:nvPr>
            <p:ph idx="1"/>
          </p:nvPr>
        </p:nvPicPr>
        <p:blipFill rotWithShape="1">
          <a:blip r:embed="rId2"/>
          <a:srcRect l="11723" t="20957" r="13914" b="5394"/>
          <a:stretch/>
        </p:blipFill>
        <p:spPr>
          <a:xfrm>
            <a:off x="870011" y="1669000"/>
            <a:ext cx="8158579" cy="4545091"/>
          </a:xfrm>
        </p:spPr>
      </p:pic>
    </p:spTree>
    <p:extLst>
      <p:ext uri="{BB962C8B-B14F-4D97-AF65-F5344CB8AC3E}">
        <p14:creationId xmlns:p14="http://schemas.microsoft.com/office/powerpoint/2010/main" val="65270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DFE2-6A1B-4986-A098-7DFC28AC5598}"/>
              </a:ext>
            </a:extLst>
          </p:cNvPr>
          <p:cNvSpPr>
            <a:spLocks noGrp="1"/>
          </p:cNvSpPr>
          <p:nvPr>
            <p:ph type="title"/>
          </p:nvPr>
        </p:nvSpPr>
        <p:spPr/>
        <p:txBody>
          <a:bodyPr/>
          <a:lstStyle/>
          <a:p>
            <a:r>
              <a:rPr lang="en-IN" dirty="0"/>
              <a:t>PYTHON CODE</a:t>
            </a:r>
          </a:p>
        </p:txBody>
      </p:sp>
      <p:pic>
        <p:nvPicPr>
          <p:cNvPr id="5" name="Content Placeholder 4">
            <a:extLst>
              <a:ext uri="{FF2B5EF4-FFF2-40B4-BE49-F238E27FC236}">
                <a16:creationId xmlns:a16="http://schemas.microsoft.com/office/drawing/2014/main" id="{CAC5588F-5479-4FCE-91B4-AA22F4D5C6B6}"/>
              </a:ext>
            </a:extLst>
          </p:cNvPr>
          <p:cNvPicPr>
            <a:picLocks noGrp="1" noChangeAspect="1"/>
          </p:cNvPicPr>
          <p:nvPr>
            <p:ph idx="1"/>
          </p:nvPr>
        </p:nvPicPr>
        <p:blipFill rotWithShape="1">
          <a:blip r:embed="rId2"/>
          <a:srcRect l="5290" t="26676" r="9024" b="5394"/>
          <a:stretch/>
        </p:blipFill>
        <p:spPr>
          <a:xfrm>
            <a:off x="878889" y="1713389"/>
            <a:ext cx="8540321" cy="3808521"/>
          </a:xfrm>
        </p:spPr>
      </p:pic>
    </p:spTree>
    <p:extLst>
      <p:ext uri="{BB962C8B-B14F-4D97-AF65-F5344CB8AC3E}">
        <p14:creationId xmlns:p14="http://schemas.microsoft.com/office/powerpoint/2010/main" val="303341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4856C61-DB60-4E80-8E87-ED9CCCAC3EB7}"/>
              </a:ext>
            </a:extLst>
          </p:cNvPr>
          <p:cNvPicPr>
            <a:picLocks noGrp="1" noChangeAspect="1"/>
          </p:cNvPicPr>
          <p:nvPr>
            <p:ph idx="1"/>
          </p:nvPr>
        </p:nvPicPr>
        <p:blipFill rotWithShape="1">
          <a:blip r:embed="rId2"/>
          <a:srcRect l="5404" t="26903" r="6580" b="8243"/>
          <a:stretch/>
        </p:blipFill>
        <p:spPr>
          <a:xfrm>
            <a:off x="597435" y="1314390"/>
            <a:ext cx="8502177" cy="3523942"/>
          </a:xfrm>
        </p:spPr>
      </p:pic>
    </p:spTree>
    <p:extLst>
      <p:ext uri="{BB962C8B-B14F-4D97-AF65-F5344CB8AC3E}">
        <p14:creationId xmlns:p14="http://schemas.microsoft.com/office/powerpoint/2010/main" val="269656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5810D2-34EB-4B82-92AB-AEDBC2D0202D}"/>
              </a:ext>
            </a:extLst>
          </p:cNvPr>
          <p:cNvSpPr>
            <a:spLocks noGrp="1"/>
          </p:cNvSpPr>
          <p:nvPr>
            <p:ph type="ctrTitle"/>
          </p:nvPr>
        </p:nvSpPr>
        <p:spPr/>
        <p:txBody>
          <a:bodyPr/>
          <a:lstStyle/>
          <a:p>
            <a:pPr algn="l"/>
            <a:r>
              <a:rPr lang="en-IN" dirty="0"/>
              <a:t>RUNNING THE APPLICATTION</a:t>
            </a:r>
          </a:p>
        </p:txBody>
      </p:sp>
      <p:sp>
        <p:nvSpPr>
          <p:cNvPr id="5" name="Subtitle 4">
            <a:extLst>
              <a:ext uri="{FF2B5EF4-FFF2-40B4-BE49-F238E27FC236}">
                <a16:creationId xmlns:a16="http://schemas.microsoft.com/office/drawing/2014/main" id="{F964EB1D-C7AB-46B4-B953-3C17F506D01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72743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203F-08B1-4E45-9A50-C781B2C8D33D}"/>
              </a:ext>
            </a:extLst>
          </p:cNvPr>
          <p:cNvSpPr>
            <a:spLocks noGrp="1"/>
          </p:cNvSpPr>
          <p:nvPr>
            <p:ph type="title"/>
          </p:nvPr>
        </p:nvSpPr>
        <p:spPr/>
        <p:txBody>
          <a:bodyPr/>
          <a:lstStyle/>
          <a:p>
            <a:r>
              <a:rPr lang="en-IN" dirty="0"/>
              <a:t>GROUP- EL INFINITO</a:t>
            </a:r>
          </a:p>
        </p:txBody>
      </p:sp>
      <p:sp>
        <p:nvSpPr>
          <p:cNvPr id="3" name="Content Placeholder 2">
            <a:extLst>
              <a:ext uri="{FF2B5EF4-FFF2-40B4-BE49-F238E27FC236}">
                <a16:creationId xmlns:a16="http://schemas.microsoft.com/office/drawing/2014/main" id="{5DD8C4CF-8AE8-45B0-9411-EDA5116F5881}"/>
              </a:ext>
            </a:extLst>
          </p:cNvPr>
          <p:cNvSpPr>
            <a:spLocks noGrp="1"/>
          </p:cNvSpPr>
          <p:nvPr>
            <p:ph idx="1"/>
          </p:nvPr>
        </p:nvSpPr>
        <p:spPr/>
        <p:txBody>
          <a:bodyPr/>
          <a:lstStyle/>
          <a:p>
            <a:r>
              <a:rPr lang="en-IN" dirty="0"/>
              <a:t>Anish Subramanian -18BLC1055</a:t>
            </a:r>
          </a:p>
          <a:p>
            <a:r>
              <a:rPr lang="en-IN" dirty="0" err="1"/>
              <a:t>Anahitaa</a:t>
            </a:r>
            <a:r>
              <a:rPr lang="en-IN" dirty="0"/>
              <a:t> R -18BCE1325</a:t>
            </a:r>
          </a:p>
          <a:p>
            <a:r>
              <a:rPr lang="en-IN" dirty="0"/>
              <a:t>Aravind G -18BCE1190</a:t>
            </a:r>
          </a:p>
          <a:p>
            <a:r>
              <a:rPr lang="en-IN" dirty="0" err="1"/>
              <a:t>Keerthan</a:t>
            </a:r>
            <a:r>
              <a:rPr lang="en-IN" dirty="0"/>
              <a:t> R A -18BCE1208</a:t>
            </a:r>
          </a:p>
          <a:p>
            <a:r>
              <a:rPr lang="en-IN" dirty="0"/>
              <a:t>Surya Srinivasan -18BCE1055</a:t>
            </a:r>
          </a:p>
          <a:p>
            <a:endParaRPr lang="en-IN" dirty="0"/>
          </a:p>
        </p:txBody>
      </p:sp>
    </p:spTree>
    <p:extLst>
      <p:ext uri="{BB962C8B-B14F-4D97-AF65-F5344CB8AC3E}">
        <p14:creationId xmlns:p14="http://schemas.microsoft.com/office/powerpoint/2010/main" val="3712814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53EEC-9455-4224-BEF3-BA5F5A731848}"/>
              </a:ext>
            </a:extLst>
          </p:cNvPr>
          <p:cNvSpPr>
            <a:spLocks noGrp="1"/>
          </p:cNvSpPr>
          <p:nvPr>
            <p:ph type="title"/>
          </p:nvPr>
        </p:nvSpPr>
        <p:spPr/>
        <p:txBody>
          <a:bodyPr/>
          <a:lstStyle/>
          <a:p>
            <a:r>
              <a:rPr lang="en-IN" dirty="0"/>
              <a:t>UI – HOME PAGE  </a:t>
            </a:r>
          </a:p>
        </p:txBody>
      </p:sp>
      <p:pic>
        <p:nvPicPr>
          <p:cNvPr id="5" name="Content Placeholder 4">
            <a:extLst>
              <a:ext uri="{FF2B5EF4-FFF2-40B4-BE49-F238E27FC236}">
                <a16:creationId xmlns:a16="http://schemas.microsoft.com/office/drawing/2014/main" id="{474B6E7F-F70E-42FA-B805-75CBC536470F}"/>
              </a:ext>
            </a:extLst>
          </p:cNvPr>
          <p:cNvPicPr>
            <a:picLocks noGrp="1" noChangeAspect="1"/>
          </p:cNvPicPr>
          <p:nvPr>
            <p:ph idx="1"/>
          </p:nvPr>
        </p:nvPicPr>
        <p:blipFill>
          <a:blip r:embed="rId2"/>
          <a:stretch>
            <a:fillRect/>
          </a:stretch>
        </p:blipFill>
        <p:spPr>
          <a:xfrm>
            <a:off x="654019" y="1775534"/>
            <a:ext cx="8799346" cy="4266491"/>
          </a:xfrm>
        </p:spPr>
      </p:pic>
    </p:spTree>
    <p:extLst>
      <p:ext uri="{BB962C8B-B14F-4D97-AF65-F5344CB8AC3E}">
        <p14:creationId xmlns:p14="http://schemas.microsoft.com/office/powerpoint/2010/main" val="1420030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6087-44CE-4149-82F4-9994C5EAEDF8}"/>
              </a:ext>
            </a:extLst>
          </p:cNvPr>
          <p:cNvSpPr>
            <a:spLocks noGrp="1"/>
          </p:cNvSpPr>
          <p:nvPr>
            <p:ph type="title"/>
          </p:nvPr>
        </p:nvSpPr>
        <p:spPr/>
        <p:txBody>
          <a:bodyPr/>
          <a:lstStyle/>
          <a:p>
            <a:r>
              <a:rPr lang="en-IN" dirty="0"/>
              <a:t>UI – PREDICTED RESULT</a:t>
            </a:r>
          </a:p>
        </p:txBody>
      </p:sp>
      <p:pic>
        <p:nvPicPr>
          <p:cNvPr id="5" name="Content Placeholder 4">
            <a:extLst>
              <a:ext uri="{FF2B5EF4-FFF2-40B4-BE49-F238E27FC236}">
                <a16:creationId xmlns:a16="http://schemas.microsoft.com/office/drawing/2014/main" id="{20DC12C4-E221-43FA-A497-4B668A6CBCDB}"/>
              </a:ext>
            </a:extLst>
          </p:cNvPr>
          <p:cNvPicPr>
            <a:picLocks noGrp="1" noChangeAspect="1"/>
          </p:cNvPicPr>
          <p:nvPr>
            <p:ph idx="1"/>
          </p:nvPr>
        </p:nvPicPr>
        <p:blipFill>
          <a:blip r:embed="rId2"/>
          <a:stretch>
            <a:fillRect/>
          </a:stretch>
        </p:blipFill>
        <p:spPr>
          <a:xfrm>
            <a:off x="677862" y="1930400"/>
            <a:ext cx="9043187" cy="3618370"/>
          </a:xfrm>
        </p:spPr>
      </p:pic>
    </p:spTree>
    <p:extLst>
      <p:ext uri="{BB962C8B-B14F-4D97-AF65-F5344CB8AC3E}">
        <p14:creationId xmlns:p14="http://schemas.microsoft.com/office/powerpoint/2010/main" val="899263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33498-ED44-4F1D-B2C9-4744CE66F5B4}"/>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70C9AB5-8DDF-4A1B-A21D-979C9B2171E5}"/>
              </a:ext>
            </a:extLst>
          </p:cNvPr>
          <p:cNvSpPr>
            <a:spLocks noGrp="1"/>
          </p:cNvSpPr>
          <p:nvPr>
            <p:ph idx="1"/>
          </p:nvPr>
        </p:nvSpPr>
        <p:spPr/>
        <p:txBody>
          <a:bodyPr/>
          <a:lstStyle/>
          <a:p>
            <a:pPr marL="0" indent="0">
              <a:buNone/>
            </a:pPr>
            <a:r>
              <a:rPr lang="en-US" dirty="0"/>
              <a:t>The model developed shows promising results with a relatively high accuracy--thereby making it appropriate to deem the model as extremely efficient--and the user-friendly interface only makes it easy for users to understand and work with. </a:t>
            </a:r>
            <a:endParaRPr lang="en-IN" dirty="0"/>
          </a:p>
        </p:txBody>
      </p:sp>
    </p:spTree>
    <p:extLst>
      <p:ext uri="{BB962C8B-B14F-4D97-AF65-F5344CB8AC3E}">
        <p14:creationId xmlns:p14="http://schemas.microsoft.com/office/powerpoint/2010/main" val="4122518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844A-55F5-497B-84B3-67E2B9E1B4CE}"/>
              </a:ext>
            </a:extLst>
          </p:cNvPr>
          <p:cNvSpPr>
            <a:spLocks noGrp="1"/>
          </p:cNvSpPr>
          <p:nvPr>
            <p:ph type="title"/>
          </p:nvPr>
        </p:nvSpPr>
        <p:spPr>
          <a:xfrm>
            <a:off x="3473799" y="2401164"/>
            <a:ext cx="4551613" cy="1320800"/>
          </a:xfrm>
        </p:spPr>
        <p:txBody>
          <a:bodyPr>
            <a:normAutofit/>
          </a:bodyPr>
          <a:lstStyle/>
          <a:p>
            <a:r>
              <a:rPr lang="en-IN" sz="5400" dirty="0"/>
              <a:t>THANK YOU</a:t>
            </a:r>
          </a:p>
        </p:txBody>
      </p:sp>
    </p:spTree>
    <p:extLst>
      <p:ext uri="{BB962C8B-B14F-4D97-AF65-F5344CB8AC3E}">
        <p14:creationId xmlns:p14="http://schemas.microsoft.com/office/powerpoint/2010/main" val="745235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58F9-7ECB-4145-AB9D-6414710E53B2}"/>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E06EE18E-F041-46AF-B01C-56CC85957E32}"/>
              </a:ext>
            </a:extLst>
          </p:cNvPr>
          <p:cNvSpPr>
            <a:spLocks noGrp="1"/>
          </p:cNvSpPr>
          <p:nvPr>
            <p:ph idx="1"/>
          </p:nvPr>
        </p:nvSpPr>
        <p:spPr/>
        <p:txBody>
          <a:bodyPr>
            <a:normAutofit/>
          </a:bodyPr>
          <a:lstStyle/>
          <a:p>
            <a:pPr marL="0" indent="0">
              <a:buNone/>
            </a:pPr>
            <a:r>
              <a:rPr lang="en-US" sz="2400" dirty="0"/>
              <a:t>A brain tumor is a collection, or mass, of abnormal cells in your brain. Your skull, which encloses your brain, is very rigid. Any growth inside such a restricted space can cause problems. Brain tumors can be cancerous (malignant) or noncancerous (benign). When benign or malignant tumors grow, they can cause the pressure inside your skull to increase. This can cause brain damage, and it can be life-threatening.</a:t>
            </a:r>
            <a:endParaRPr lang="en-IN" sz="2400" dirty="0"/>
          </a:p>
        </p:txBody>
      </p:sp>
    </p:spTree>
    <p:extLst>
      <p:ext uri="{BB962C8B-B14F-4D97-AF65-F5344CB8AC3E}">
        <p14:creationId xmlns:p14="http://schemas.microsoft.com/office/powerpoint/2010/main" val="4082272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392B-0B01-4E2D-A0FC-321A98B1E3F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905FFA42-80CB-4924-AD2A-A7003A8B9410}"/>
              </a:ext>
            </a:extLst>
          </p:cNvPr>
          <p:cNvSpPr>
            <a:spLocks noGrp="1"/>
          </p:cNvSpPr>
          <p:nvPr>
            <p:ph idx="1"/>
          </p:nvPr>
        </p:nvSpPr>
        <p:spPr/>
        <p:txBody>
          <a:bodyPr>
            <a:normAutofit/>
          </a:bodyPr>
          <a:lstStyle/>
          <a:p>
            <a:pPr marL="0" indent="0">
              <a:buNone/>
            </a:pPr>
            <a:r>
              <a:rPr lang="en-US" b="0" i="0" u="none" strike="noStrike" dirty="0">
                <a:solidFill>
                  <a:srgbClr val="000000"/>
                </a:solidFill>
                <a:effectLst/>
              </a:rPr>
              <a:t>The process of detection of tumors from MRI images of a brain is one of the highly focused areas in the community of medical science as MRI is noninvasive imaging. Radiologists are specialists who deal with detection and segmentation of brain tumors from MRI scans in their day-to-day lives, but it is possible to exhaust these specialists by burdening them with a surfeit of scans to </a:t>
            </a:r>
            <a:r>
              <a:rPr lang="en-US" b="0" i="0" u="none" strike="noStrike" dirty="0" err="1">
                <a:solidFill>
                  <a:srgbClr val="000000"/>
                </a:solidFill>
                <a:effectLst/>
              </a:rPr>
              <a:t>analyse</a:t>
            </a:r>
            <a:r>
              <a:rPr lang="en-US" b="0" i="0" u="none" strike="noStrike" dirty="0">
                <a:solidFill>
                  <a:srgbClr val="000000"/>
                </a:solidFill>
                <a:effectLst/>
              </a:rPr>
              <a:t>-- due to a plethora of reasons. This would not only cause a delay in analyses, but also cause them to flag, thereby increasing the chances of errors in diagnosis as a result of over-work and fatigue.</a:t>
            </a:r>
            <a:endParaRPr lang="en-IN" dirty="0"/>
          </a:p>
        </p:txBody>
      </p:sp>
    </p:spTree>
    <p:extLst>
      <p:ext uri="{BB962C8B-B14F-4D97-AF65-F5344CB8AC3E}">
        <p14:creationId xmlns:p14="http://schemas.microsoft.com/office/powerpoint/2010/main" val="1579207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CD76-EC2B-4758-9420-6B53F6DB8718}"/>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B75D2E9F-3389-40CB-B6F0-79F1FF666792}"/>
              </a:ext>
            </a:extLst>
          </p:cNvPr>
          <p:cNvSpPr>
            <a:spLocks noGrp="1"/>
          </p:cNvSpPr>
          <p:nvPr>
            <p:ph idx="1"/>
          </p:nvPr>
        </p:nvSpPr>
        <p:spPr/>
        <p:txBody>
          <a:bodyPr/>
          <a:lstStyle/>
          <a:p>
            <a:pPr marL="0" indent="0" rtl="0">
              <a:spcBef>
                <a:spcPts val="0"/>
              </a:spcBef>
              <a:spcAft>
                <a:spcPts val="800"/>
              </a:spcAft>
              <a:buNone/>
            </a:pPr>
            <a:r>
              <a:rPr lang="en-US" sz="1800" b="0" i="0" u="none" strike="noStrike" dirty="0">
                <a:solidFill>
                  <a:srgbClr val="000000"/>
                </a:solidFill>
                <a:effectLst/>
              </a:rPr>
              <a:t>The aim of this project  is to develop an image classification application, which analyzes the input MRI scans and accurately determines the presence of a tumor . Convolutional neural networks (CNN) implemented using necessary python libraries on IBM Watson Studio and </a:t>
            </a:r>
            <a:r>
              <a:rPr lang="en-US" sz="1800" b="0" i="0" u="none" strike="noStrike" dirty="0" err="1">
                <a:solidFill>
                  <a:srgbClr val="000000"/>
                </a:solidFill>
                <a:effectLst/>
              </a:rPr>
              <a:t>Jupyter</a:t>
            </a:r>
            <a:r>
              <a:rPr lang="en-US" sz="1800" b="0" i="0" u="none" strike="noStrike" dirty="0">
                <a:solidFill>
                  <a:srgbClr val="000000"/>
                </a:solidFill>
                <a:effectLst/>
              </a:rPr>
              <a:t> Notebook can be used to develop the model required to classify MRI images. Flask is used to integrate the deep learning model with a web user interface. </a:t>
            </a:r>
            <a:br>
              <a:rPr lang="en-US" dirty="0"/>
            </a:br>
            <a:endParaRPr lang="en-IN" dirty="0"/>
          </a:p>
        </p:txBody>
      </p:sp>
    </p:spTree>
    <p:extLst>
      <p:ext uri="{BB962C8B-B14F-4D97-AF65-F5344CB8AC3E}">
        <p14:creationId xmlns:p14="http://schemas.microsoft.com/office/powerpoint/2010/main" val="102725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D0FB-BBA8-4E9A-9257-16D527E4C852}"/>
              </a:ext>
            </a:extLst>
          </p:cNvPr>
          <p:cNvSpPr>
            <a:spLocks noGrp="1"/>
          </p:cNvSpPr>
          <p:nvPr>
            <p:ph type="title"/>
          </p:nvPr>
        </p:nvSpPr>
        <p:spPr/>
        <p:txBody>
          <a:bodyPr/>
          <a:lstStyle/>
          <a:p>
            <a:r>
              <a:rPr lang="en-IN" dirty="0"/>
              <a:t>WORK FLOW</a:t>
            </a:r>
          </a:p>
        </p:txBody>
      </p:sp>
      <p:pic>
        <p:nvPicPr>
          <p:cNvPr id="1026" name="Picture 2">
            <a:extLst>
              <a:ext uri="{FF2B5EF4-FFF2-40B4-BE49-F238E27FC236}">
                <a16:creationId xmlns:a16="http://schemas.microsoft.com/office/drawing/2014/main" id="{34B8B2A1-D98A-421B-BD0B-A264F398E7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42682" y="1601904"/>
            <a:ext cx="4065971" cy="4930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49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B974-3046-4850-9578-C41F93DB53D7}"/>
              </a:ext>
            </a:extLst>
          </p:cNvPr>
          <p:cNvSpPr>
            <a:spLocks noGrp="1"/>
          </p:cNvSpPr>
          <p:nvPr>
            <p:ph type="title"/>
          </p:nvPr>
        </p:nvSpPr>
        <p:spPr/>
        <p:txBody>
          <a:bodyPr/>
          <a:lstStyle/>
          <a:p>
            <a:r>
              <a:rPr lang="en-IN" dirty="0"/>
              <a:t>PROPOSED ARCHITECTURE </a:t>
            </a:r>
          </a:p>
        </p:txBody>
      </p:sp>
      <p:pic>
        <p:nvPicPr>
          <p:cNvPr id="1026" name="Picture 2">
            <a:extLst>
              <a:ext uri="{FF2B5EF4-FFF2-40B4-BE49-F238E27FC236}">
                <a16:creationId xmlns:a16="http://schemas.microsoft.com/office/drawing/2014/main" id="{36EA8894-D43D-4579-8A2D-8DD24768B0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3155" y="1930400"/>
            <a:ext cx="604837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40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31EFA-57CF-4104-8675-FC2808365907}"/>
              </a:ext>
            </a:extLst>
          </p:cNvPr>
          <p:cNvSpPr>
            <a:spLocks noGrp="1"/>
          </p:cNvSpPr>
          <p:nvPr>
            <p:ph type="title"/>
          </p:nvPr>
        </p:nvSpPr>
        <p:spPr/>
        <p:txBody>
          <a:bodyPr/>
          <a:lstStyle/>
          <a:p>
            <a:r>
              <a:rPr lang="en-IN" dirty="0"/>
              <a:t>HW/SW Components Used</a:t>
            </a:r>
          </a:p>
        </p:txBody>
      </p:sp>
      <p:sp>
        <p:nvSpPr>
          <p:cNvPr id="3" name="Content Placeholder 2">
            <a:extLst>
              <a:ext uri="{FF2B5EF4-FFF2-40B4-BE49-F238E27FC236}">
                <a16:creationId xmlns:a16="http://schemas.microsoft.com/office/drawing/2014/main" id="{A66C24B9-FCC2-4D34-9444-540CAB38C7DE}"/>
              </a:ext>
            </a:extLst>
          </p:cNvPr>
          <p:cNvSpPr>
            <a:spLocks noGrp="1"/>
          </p:cNvSpPr>
          <p:nvPr>
            <p:ph idx="1"/>
          </p:nvPr>
        </p:nvSpPr>
        <p:spPr/>
        <p:txBody>
          <a:bodyPr/>
          <a:lstStyle/>
          <a:p>
            <a:r>
              <a:rPr lang="en-US" sz="1800" b="0" i="0" u="none" strike="noStrike" dirty="0">
                <a:solidFill>
                  <a:srgbClr val="000000"/>
                </a:solidFill>
                <a:effectLst/>
                <a:latin typeface="Calibri" panose="020F0502020204030204" pitchFamily="34" charset="0"/>
              </a:rPr>
              <a:t>Windows OS (preferably)</a:t>
            </a:r>
          </a:p>
          <a:p>
            <a:r>
              <a:rPr lang="en-US" sz="1800" b="0" i="0" u="none" strike="noStrike" dirty="0">
                <a:solidFill>
                  <a:srgbClr val="000000"/>
                </a:solidFill>
                <a:effectLst/>
                <a:latin typeface="Calibri" panose="020F0502020204030204" pitchFamily="34" charset="0"/>
              </a:rPr>
              <a:t> Anaconda </a:t>
            </a:r>
          </a:p>
          <a:p>
            <a:r>
              <a:rPr lang="en-US" sz="1800" b="0" i="0" u="none" strike="noStrike" dirty="0">
                <a:solidFill>
                  <a:srgbClr val="000000"/>
                </a:solidFill>
                <a:effectLst/>
                <a:latin typeface="Calibri" panose="020F0502020204030204" pitchFamily="34" charset="0"/>
              </a:rPr>
              <a:t> IBM Watson Studio and Relevant python libraries such as </a:t>
            </a:r>
            <a:r>
              <a:rPr lang="en-US" sz="1800" b="0" i="0" u="none" strike="noStrike" dirty="0" err="1">
                <a:solidFill>
                  <a:srgbClr val="000000"/>
                </a:solidFill>
                <a:effectLst/>
                <a:latin typeface="Calibri" panose="020F0502020204030204" pitchFamily="34" charset="0"/>
              </a:rPr>
              <a:t>tensorflow</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keras</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ibm_watson_machine_learning</a:t>
            </a:r>
            <a:r>
              <a:rPr lang="en-US" sz="1800" b="0" i="0" u="none" strike="noStrike" dirty="0">
                <a:solidFill>
                  <a:srgbClr val="000000"/>
                </a:solidFill>
                <a:effectLst/>
                <a:latin typeface="Calibri" panose="020F0502020204030204" pitchFamily="34" charset="0"/>
              </a:rPr>
              <a:t> and opencv2 are some basic libraries necessary to work on this project.</a:t>
            </a:r>
          </a:p>
          <a:p>
            <a:r>
              <a:rPr lang="en-US" sz="1800" b="0" i="0" u="none" strike="noStrike" dirty="0">
                <a:solidFill>
                  <a:srgbClr val="000000"/>
                </a:solidFill>
                <a:effectLst/>
                <a:latin typeface="Calibri" panose="020F0502020204030204" pitchFamily="34" charset="0"/>
              </a:rPr>
              <a:t> A system with 8GB RAM and a processor with i5 core and above (7</a:t>
            </a:r>
            <a:r>
              <a:rPr lang="en-US" sz="1800" b="0" i="0" u="none" strike="noStrike" baseline="30000" dirty="0">
                <a:solidFill>
                  <a:srgbClr val="000000"/>
                </a:solidFill>
                <a:effectLst/>
                <a:latin typeface="Calibri" panose="020F0502020204030204" pitchFamily="34" charset="0"/>
              </a:rPr>
              <a:t>th</a:t>
            </a:r>
            <a:r>
              <a:rPr lang="en-US" sz="1800" b="0" i="0" u="none" strike="noStrike" dirty="0">
                <a:solidFill>
                  <a:srgbClr val="000000"/>
                </a:solidFill>
                <a:effectLst/>
                <a:latin typeface="Calibri" panose="020F0502020204030204" pitchFamily="34" charset="0"/>
              </a:rPr>
              <a:t> generation +) would satisfy the requirements for building deep-learning models. </a:t>
            </a:r>
            <a:endParaRPr lang="en-IN" dirty="0"/>
          </a:p>
        </p:txBody>
      </p:sp>
    </p:spTree>
    <p:extLst>
      <p:ext uri="{BB962C8B-B14F-4D97-AF65-F5344CB8AC3E}">
        <p14:creationId xmlns:p14="http://schemas.microsoft.com/office/powerpoint/2010/main" val="25348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5CC9-C32F-4632-91D4-D48AF29A90A1}"/>
              </a:ext>
            </a:extLst>
          </p:cNvPr>
          <p:cNvSpPr>
            <a:spLocks noGrp="1"/>
          </p:cNvSpPr>
          <p:nvPr>
            <p:ph type="title"/>
          </p:nvPr>
        </p:nvSpPr>
        <p:spPr/>
        <p:txBody>
          <a:bodyPr/>
          <a:lstStyle/>
          <a:p>
            <a:r>
              <a:rPr lang="en-IN" dirty="0"/>
              <a:t>Layout of CNN model</a:t>
            </a:r>
          </a:p>
        </p:txBody>
      </p:sp>
      <p:pic>
        <p:nvPicPr>
          <p:cNvPr id="2050" name="Picture 2">
            <a:extLst>
              <a:ext uri="{FF2B5EF4-FFF2-40B4-BE49-F238E27FC236}">
                <a16:creationId xmlns:a16="http://schemas.microsoft.com/office/drawing/2014/main" id="{DD672D26-8C34-4379-ABD3-093885B9CA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0006" y="2841998"/>
            <a:ext cx="8596312" cy="208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5270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190</TotalTime>
  <Words>449</Words>
  <Application>Microsoft Office PowerPoint</Application>
  <PresentationFormat>Widescreen</PresentationFormat>
  <Paragraphs>31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Trebuchet MS</vt:lpstr>
      <vt:lpstr>Wingdings 3</vt:lpstr>
      <vt:lpstr>Facet</vt:lpstr>
      <vt:lpstr>BRAIN TUMOR IMAGE CLASSIFICATION USING IBM WATSON STUDIO </vt:lpstr>
      <vt:lpstr>GROUP- EL INFINITO</vt:lpstr>
      <vt:lpstr>INTRODUCTION</vt:lpstr>
      <vt:lpstr>PROBLEM STATEMENT:</vt:lpstr>
      <vt:lpstr>OBJECTIVE</vt:lpstr>
      <vt:lpstr>WORK FLOW</vt:lpstr>
      <vt:lpstr>PROPOSED ARCHITECTURE </vt:lpstr>
      <vt:lpstr>HW/SW Components Used</vt:lpstr>
      <vt:lpstr>Layout of CNN model</vt:lpstr>
      <vt:lpstr>MODEL BUILDING </vt:lpstr>
      <vt:lpstr>PowerPoint Presentation</vt:lpstr>
      <vt:lpstr>PowerPoint Presentation</vt:lpstr>
      <vt:lpstr>PowerPoint Presentation</vt:lpstr>
      <vt:lpstr>TESTING MODEL</vt:lpstr>
      <vt:lpstr>PowerPoint Presentation</vt:lpstr>
      <vt:lpstr>MODEL EVALUATION</vt:lpstr>
      <vt:lpstr>PYTHON CODE</vt:lpstr>
      <vt:lpstr>PowerPoint Presentation</vt:lpstr>
      <vt:lpstr>RUNNING THE APPLICATTION</vt:lpstr>
      <vt:lpstr>UI – HOME PAGE  </vt:lpstr>
      <vt:lpstr>UI – PREDICTED RESULT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social media posts and conversations on COVID-19 in India</dc:title>
  <dc:creator>Lokesh kumar</dc:creator>
  <cp:lastModifiedBy>ANISH SUBRAMANIAN</cp:lastModifiedBy>
  <cp:revision>8</cp:revision>
  <dcterms:created xsi:type="dcterms:W3CDTF">2021-03-04T18:10:31Z</dcterms:created>
  <dcterms:modified xsi:type="dcterms:W3CDTF">2021-07-30T12:43:48Z</dcterms:modified>
</cp:coreProperties>
</file>